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8" r:id="rId4"/>
    <p:sldId id="267" r:id="rId5"/>
    <p:sldId id="278" r:id="rId6"/>
    <p:sldId id="279" r:id="rId7"/>
    <p:sldId id="259" r:id="rId8"/>
    <p:sldId id="268" r:id="rId9"/>
    <p:sldId id="271" r:id="rId10"/>
    <p:sldId id="272" r:id="rId11"/>
    <p:sldId id="261" r:id="rId12"/>
    <p:sldId id="273" r:id="rId13"/>
    <p:sldId id="274" r:id="rId14"/>
    <p:sldId id="276" r:id="rId15"/>
    <p:sldId id="262" r:id="rId16"/>
    <p:sldId id="277" r:id="rId17"/>
    <p:sldId id="275" r:id="rId18"/>
    <p:sldId id="264" r:id="rId19"/>
    <p:sldId id="265"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A8781E-B400-434A-89EE-37B5A11F94AD}" v="1119" dt="2022-11-09T00:12:16.301"/>
    <p1510:client id="{279EEE35-901B-4E01-BE70-732D29C8AA1B}" v="151" dt="2022-11-08T04:58:07.319"/>
    <p1510:client id="{2B8A7AFF-CC91-433C-B132-080BA6D57C3A}" v="3" dt="2022-11-09T01:46:26.288"/>
    <p1510:client id="{4ECA30FD-F75C-4E70-97A0-19FAA37C28C4}" v="66" dt="2022-11-08T22:38:46.911"/>
    <p1510:client id="{69A2A4B0-0F6F-449C-8B58-26038EABEDB7}" v="10" dt="2022-11-09T00:09:46.594"/>
    <p1510:client id="{78A105C0-DC15-4EEF-BE87-009C47A6A082}" v="28" dt="2022-11-09T00:17:12.004"/>
    <p1510:client id="{7D9FE1F6-E2C2-4148-A907-B9637E0A747A}" v="97" dt="2022-11-08T03:16:58.817"/>
    <p1510:client id="{89A95765-DBAE-48D1-B2D9-9EA948CACB5A}" v="22" dt="2022-11-08T04:41:13.186"/>
    <p1510:client id="{980A0489-D5F1-4F82-A73F-B30EB55BB4C9}" v="188" dt="2022-11-08T23:23:12.343"/>
    <p1510:client id="{D86E5EAF-7F8B-4862-932C-A53F2DB0947D}" v="1599" dt="2022-11-08T11:52:25.853"/>
    <p1510:client id="{FDAE4979-E593-460D-B6D7-C7D070156B2E}" v="2" dt="2022-11-08T23:15:42.1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3122633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BDFFE5-9A48-4DB6-9C98-EC45D34A3EE0}" type="datetimeFigureOut">
              <a:rPr lang="en-US" smtClean="0"/>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1829368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2187690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3746965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1308441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2263930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619125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30263026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2837473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4278538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312473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BDFFE5-9A48-4DB6-9C98-EC45D34A3EE0}" type="datetimeFigureOut">
              <a:rPr lang="en-US" smtClean="0"/>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3612175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BDFFE5-9A48-4DB6-9C98-EC45D34A3EE0}" type="datetimeFigureOut">
              <a:rPr lang="en-US" smtClean="0"/>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3855527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635208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3522271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6BDFFE5-9A48-4DB6-9C98-EC45D34A3EE0}" type="datetimeFigureOut">
              <a:rPr lang="en-US" smtClean="0"/>
              <a:t>11/8/2022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293036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BDFFE5-9A48-4DB6-9C98-EC45D34A3EE0}" type="datetimeFigureOut">
              <a:rPr lang="en-US" smtClean="0"/>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0BA16C-1752-40E5-B04C-25F906AFC22A}" type="slidenum">
              <a:rPr lang="en-US" smtClean="0"/>
              <a:t>‹#›</a:t>
            </a:fld>
            <a:endParaRPr lang="en-US"/>
          </a:p>
        </p:txBody>
      </p:sp>
    </p:spTree>
    <p:extLst>
      <p:ext uri="{BB962C8B-B14F-4D97-AF65-F5344CB8AC3E}">
        <p14:creationId xmlns:p14="http://schemas.microsoft.com/office/powerpoint/2010/main" val="600911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6BDFFE5-9A48-4DB6-9C98-EC45D34A3EE0}" type="datetimeFigureOut">
              <a:rPr lang="en-US" smtClean="0"/>
              <a:t>11/8/2022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A0BA16C-1752-40E5-B04C-25F906AFC22A}" type="slidenum">
              <a:rPr lang="en-US" smtClean="0"/>
              <a:t>‹#›</a:t>
            </a:fld>
            <a:endParaRPr lang="en-US"/>
          </a:p>
        </p:txBody>
      </p:sp>
    </p:spTree>
    <p:extLst>
      <p:ext uri="{BB962C8B-B14F-4D97-AF65-F5344CB8AC3E}">
        <p14:creationId xmlns:p14="http://schemas.microsoft.com/office/powerpoint/2010/main" val="2787222325"/>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www.bls.gov/eag/home.ht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ata.bls.gov/cgi-bin/surveymost?c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280B8-0A92-8383-8943-1DFDC2B9AE19}"/>
              </a:ext>
            </a:extLst>
          </p:cNvPr>
          <p:cNvSpPr>
            <a:spLocks noGrp="1"/>
          </p:cNvSpPr>
          <p:nvPr>
            <p:ph type="ctrTitle"/>
          </p:nvPr>
        </p:nvSpPr>
        <p:spPr>
          <a:xfrm>
            <a:off x="2417779" y="802298"/>
            <a:ext cx="9029474" cy="2541431"/>
          </a:xfrm>
        </p:spPr>
        <p:txBody>
          <a:bodyPr>
            <a:normAutofit/>
          </a:bodyPr>
          <a:lstStyle/>
          <a:p>
            <a:r>
              <a:rPr lang="en-US" b="1" i="0">
                <a:effectLst/>
                <a:latin typeface="-apple-system"/>
              </a:rPr>
              <a:t>The Real Impact of Inflation</a:t>
            </a:r>
            <a:endParaRPr lang="en-US"/>
          </a:p>
        </p:txBody>
      </p:sp>
      <p:sp>
        <p:nvSpPr>
          <p:cNvPr id="3" name="Subtitle 2">
            <a:extLst>
              <a:ext uri="{FF2B5EF4-FFF2-40B4-BE49-F238E27FC236}">
                <a16:creationId xmlns:a16="http://schemas.microsoft.com/office/drawing/2014/main" id="{F98A725C-CDB9-3E3A-3E93-B23F71C5E97F}"/>
              </a:ext>
            </a:extLst>
          </p:cNvPr>
          <p:cNvSpPr>
            <a:spLocks noGrp="1"/>
          </p:cNvSpPr>
          <p:nvPr>
            <p:ph type="subTitle" idx="1"/>
          </p:nvPr>
        </p:nvSpPr>
        <p:spPr>
          <a:xfrm>
            <a:off x="951139" y="4390845"/>
            <a:ext cx="9029474" cy="1247955"/>
          </a:xfrm>
        </p:spPr>
        <p:txBody>
          <a:bodyPr>
            <a:normAutofit fontScale="70000" lnSpcReduction="20000"/>
          </a:bodyPr>
          <a:lstStyle/>
          <a:p>
            <a:r>
              <a:rPr lang="en-US"/>
              <a:t>Samuel </a:t>
            </a:r>
            <a:r>
              <a:rPr lang="en-US" err="1"/>
              <a:t>zun</a:t>
            </a:r>
          </a:p>
          <a:p>
            <a:r>
              <a:rPr lang="en-US"/>
              <a:t>Samuel Farrell</a:t>
            </a:r>
          </a:p>
          <a:p>
            <a:r>
              <a:rPr lang="en-US"/>
              <a:t>Sami Naeem</a:t>
            </a:r>
          </a:p>
          <a:p>
            <a:r>
              <a:rPr lang="en-US"/>
              <a:t>Gabriel Millan </a:t>
            </a:r>
          </a:p>
        </p:txBody>
      </p:sp>
    </p:spTree>
    <p:extLst>
      <p:ext uri="{BB962C8B-B14F-4D97-AF65-F5344CB8AC3E}">
        <p14:creationId xmlns:p14="http://schemas.microsoft.com/office/powerpoint/2010/main" val="1459133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98249-E09F-B02D-1D58-0BB249BE441A}"/>
              </a:ext>
            </a:extLst>
          </p:cNvPr>
          <p:cNvSpPr>
            <a:spLocks noGrp="1"/>
          </p:cNvSpPr>
          <p:nvPr>
            <p:ph type="title"/>
          </p:nvPr>
        </p:nvSpPr>
        <p:spPr/>
        <p:txBody>
          <a:bodyPr/>
          <a:lstStyle/>
          <a:p>
            <a:r>
              <a:rPr lang="en-US"/>
              <a:t>Explanation</a:t>
            </a:r>
          </a:p>
        </p:txBody>
      </p:sp>
      <p:sp>
        <p:nvSpPr>
          <p:cNvPr id="3" name="Content Placeholder 2">
            <a:extLst>
              <a:ext uri="{FF2B5EF4-FFF2-40B4-BE49-F238E27FC236}">
                <a16:creationId xmlns:a16="http://schemas.microsoft.com/office/drawing/2014/main" id="{EFCB2598-EDBB-E501-2A5F-147794511F13}"/>
              </a:ext>
            </a:extLst>
          </p:cNvPr>
          <p:cNvSpPr>
            <a:spLocks noGrp="1"/>
          </p:cNvSpPr>
          <p:nvPr>
            <p:ph idx="1"/>
          </p:nvPr>
        </p:nvSpPr>
        <p:spPr/>
        <p:txBody>
          <a:bodyPr/>
          <a:lstStyle/>
          <a:p>
            <a:pPr>
              <a:buFont typeface="Arial" panose="020B0604020202020204" pitchFamily="34" charset="0"/>
              <a:buChar char="•"/>
            </a:pPr>
            <a:r>
              <a:rPr lang="en-US" b="0" i="0">
                <a:effectLst/>
                <a:latin typeface="-apple-system"/>
              </a:rPr>
              <a:t>Actual and reported inflation have exhibited a similar linear growth trend</a:t>
            </a:r>
          </a:p>
          <a:p>
            <a:pPr>
              <a:buFont typeface="Arial" panose="020B0604020202020204" pitchFamily="34" charset="0"/>
              <a:buChar char="•"/>
            </a:pPr>
            <a:r>
              <a:rPr lang="en-US" b="0" i="0">
                <a:effectLst/>
                <a:latin typeface="-apple-system"/>
              </a:rPr>
              <a:t>Actual and reported inflation </a:t>
            </a:r>
            <a:r>
              <a:rPr lang="en-US">
                <a:latin typeface="-apple-system"/>
              </a:rPr>
              <a:t>increased at a similar rate till 2014, but the actual inflation increased at a higher rate from 2014 onwards. This was caused by the food and energy prices increasing at a higher rate than the rest of the basket of goods</a:t>
            </a:r>
          </a:p>
          <a:p>
            <a:pPr>
              <a:buFont typeface="Arial" panose="020B0604020202020204" pitchFamily="34" charset="0"/>
              <a:buChar char="•"/>
            </a:pPr>
            <a:r>
              <a:rPr lang="en-US">
                <a:latin typeface="-apple-system"/>
              </a:rPr>
              <a:t>The actual inflation percentage change is more volatile than the reported inflation percentage change</a:t>
            </a:r>
          </a:p>
          <a:p>
            <a:pPr>
              <a:buFont typeface="Arial" panose="020B0604020202020204" pitchFamily="34" charset="0"/>
              <a:buChar char="•"/>
            </a:pPr>
            <a:endParaRPr lang="en-US">
              <a:latin typeface="-apple-system"/>
            </a:endParaRPr>
          </a:p>
          <a:p>
            <a:pPr>
              <a:buFont typeface="Arial" panose="020B0604020202020204" pitchFamily="34" charset="0"/>
              <a:buChar char="•"/>
            </a:pPr>
            <a:endParaRPr lang="en-US"/>
          </a:p>
        </p:txBody>
      </p:sp>
    </p:spTree>
    <p:extLst>
      <p:ext uri="{BB962C8B-B14F-4D97-AF65-F5344CB8AC3E}">
        <p14:creationId xmlns:p14="http://schemas.microsoft.com/office/powerpoint/2010/main" val="2231035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1" name="Picture 6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3" name="Oval 6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5" name="Picture 6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7" name="Picture 6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9" name="Rectangle 6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218277-FA4E-28DD-364D-087D8C720ECE}"/>
              </a:ext>
            </a:extLst>
          </p:cNvPr>
          <p:cNvSpPr>
            <a:spLocks noGrp="1"/>
          </p:cNvSpPr>
          <p:nvPr>
            <p:ph type="title"/>
          </p:nvPr>
        </p:nvSpPr>
        <p:spPr>
          <a:xfrm>
            <a:off x="636916" y="4542503"/>
            <a:ext cx="9184606" cy="1179870"/>
          </a:xfrm>
        </p:spPr>
        <p:txBody>
          <a:bodyPr vert="horz" lIns="91440" tIns="45720" rIns="91440" bIns="45720" rtlCol="0" anchor="b">
            <a:normAutofit/>
          </a:bodyPr>
          <a:lstStyle/>
          <a:p>
            <a:pPr>
              <a:lnSpc>
                <a:spcPct val="90000"/>
              </a:lnSpc>
            </a:pPr>
            <a:r>
              <a:rPr lang="en-US" sz="4700"/>
              <a:t>Part 2 – CPI vs. Food &amp; Energy</a:t>
            </a:r>
          </a:p>
        </p:txBody>
      </p:sp>
      <p:pic>
        <p:nvPicPr>
          <p:cNvPr id="9" name="Picture 8" descr="Chart&#10;&#10;Description automatically generated">
            <a:extLst>
              <a:ext uri="{FF2B5EF4-FFF2-40B4-BE49-F238E27FC236}">
                <a16:creationId xmlns:a16="http://schemas.microsoft.com/office/drawing/2014/main" id="{D4A92D7D-CAEB-B029-A1D4-6B04155BF9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797" y="141145"/>
            <a:ext cx="10085033" cy="4654631"/>
          </a:xfrm>
          <a:prstGeom prst="rect">
            <a:avLst/>
          </a:prstGeom>
        </p:spPr>
      </p:pic>
    </p:spTree>
    <p:extLst>
      <p:ext uri="{BB962C8B-B14F-4D97-AF65-F5344CB8AC3E}">
        <p14:creationId xmlns:p14="http://schemas.microsoft.com/office/powerpoint/2010/main" val="248840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218277-FA4E-28DD-364D-087D8C720ECE}"/>
              </a:ext>
            </a:extLst>
          </p:cNvPr>
          <p:cNvSpPr>
            <a:spLocks noGrp="1"/>
          </p:cNvSpPr>
          <p:nvPr>
            <p:ph type="title"/>
          </p:nvPr>
        </p:nvSpPr>
        <p:spPr>
          <a:xfrm>
            <a:off x="636916" y="4542503"/>
            <a:ext cx="9184606" cy="1179870"/>
          </a:xfrm>
        </p:spPr>
        <p:txBody>
          <a:bodyPr vert="horz" lIns="91440" tIns="45720" rIns="91440" bIns="45720" rtlCol="0" anchor="b">
            <a:normAutofit/>
          </a:bodyPr>
          <a:lstStyle/>
          <a:p>
            <a:pPr>
              <a:lnSpc>
                <a:spcPct val="90000"/>
              </a:lnSpc>
            </a:pPr>
            <a:r>
              <a:rPr lang="en-US" sz="4700"/>
              <a:t>Part 2 – CPI vs. Food &amp; Energy</a:t>
            </a:r>
          </a:p>
        </p:txBody>
      </p:sp>
      <p:pic>
        <p:nvPicPr>
          <p:cNvPr id="9" name="Picture 8" descr="Graphical user interface, chart, line chart&#10;&#10;Description automatically generated">
            <a:extLst>
              <a:ext uri="{FF2B5EF4-FFF2-40B4-BE49-F238E27FC236}">
                <a16:creationId xmlns:a16="http://schemas.microsoft.com/office/drawing/2014/main" id="{23C9AA35-7FDE-0A64-211A-FF2B923A77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592" y="135555"/>
            <a:ext cx="10150877" cy="4685020"/>
          </a:xfrm>
          <a:prstGeom prst="rect">
            <a:avLst/>
          </a:prstGeom>
        </p:spPr>
      </p:pic>
    </p:spTree>
    <p:extLst>
      <p:ext uri="{BB962C8B-B14F-4D97-AF65-F5344CB8AC3E}">
        <p14:creationId xmlns:p14="http://schemas.microsoft.com/office/powerpoint/2010/main" val="135039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2"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3"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5"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6"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7"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218277-FA4E-28DD-364D-087D8C720ECE}"/>
              </a:ext>
            </a:extLst>
          </p:cNvPr>
          <p:cNvSpPr>
            <a:spLocks noGrp="1"/>
          </p:cNvSpPr>
          <p:nvPr>
            <p:ph type="title"/>
          </p:nvPr>
        </p:nvSpPr>
        <p:spPr>
          <a:xfrm>
            <a:off x="636916" y="4542503"/>
            <a:ext cx="9184606" cy="1179870"/>
          </a:xfrm>
        </p:spPr>
        <p:txBody>
          <a:bodyPr vert="horz" lIns="91440" tIns="45720" rIns="91440" bIns="45720" rtlCol="0" anchor="b">
            <a:normAutofit/>
          </a:bodyPr>
          <a:lstStyle/>
          <a:p>
            <a:pPr>
              <a:lnSpc>
                <a:spcPct val="90000"/>
              </a:lnSpc>
            </a:pPr>
            <a:r>
              <a:rPr lang="en-US" sz="4700"/>
              <a:t>Part 2 – CPI vs. Food &amp; Energy</a:t>
            </a:r>
          </a:p>
        </p:txBody>
      </p:sp>
      <p:pic>
        <p:nvPicPr>
          <p:cNvPr id="7" name="Picture 6" descr="Chart, line chart&#10;&#10;Description automatically generated">
            <a:extLst>
              <a:ext uri="{FF2B5EF4-FFF2-40B4-BE49-F238E27FC236}">
                <a16:creationId xmlns:a16="http://schemas.microsoft.com/office/drawing/2014/main" id="{0B126C76-3FA8-8F76-B10A-75F37EC0EF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32" y="161269"/>
            <a:ext cx="10172102" cy="4694816"/>
          </a:xfrm>
          <a:prstGeom prst="rect">
            <a:avLst/>
          </a:prstGeom>
        </p:spPr>
      </p:pic>
    </p:spTree>
    <p:extLst>
      <p:ext uri="{BB962C8B-B14F-4D97-AF65-F5344CB8AC3E}">
        <p14:creationId xmlns:p14="http://schemas.microsoft.com/office/powerpoint/2010/main" val="83769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8" name="Picture 77">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0" name="Oval 79">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2" name="Picture 81">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4" name="Picture 83">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6" name="Rectangle 85">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218277-FA4E-28DD-364D-087D8C720ECE}"/>
              </a:ext>
            </a:extLst>
          </p:cNvPr>
          <p:cNvSpPr>
            <a:spLocks noGrp="1"/>
          </p:cNvSpPr>
          <p:nvPr>
            <p:ph type="title"/>
          </p:nvPr>
        </p:nvSpPr>
        <p:spPr>
          <a:xfrm>
            <a:off x="7658492" y="1388183"/>
            <a:ext cx="4037011" cy="4188315"/>
          </a:xfrm>
        </p:spPr>
        <p:txBody>
          <a:bodyPr vert="horz" lIns="91440" tIns="45720" rIns="91440" bIns="45720" rtlCol="0" anchor="ctr">
            <a:normAutofit/>
          </a:bodyPr>
          <a:lstStyle/>
          <a:p>
            <a:pPr algn="ctr">
              <a:lnSpc>
                <a:spcPct val="90000"/>
              </a:lnSpc>
            </a:pPr>
            <a:r>
              <a:rPr lang="en-US"/>
              <a:t>Correlation Analysis </a:t>
            </a:r>
            <a:br>
              <a:rPr lang="en-US"/>
            </a:br>
            <a:r>
              <a:rPr lang="en-US"/>
              <a:t>2012 – 2019 </a:t>
            </a:r>
            <a:br>
              <a:rPr lang="en-US"/>
            </a:br>
            <a:r>
              <a:rPr lang="en-US"/>
              <a:t>vs </a:t>
            </a:r>
            <a:br>
              <a:rPr lang="en-US"/>
            </a:br>
            <a:r>
              <a:rPr lang="en-US"/>
              <a:t>2020 - 2022</a:t>
            </a:r>
          </a:p>
        </p:txBody>
      </p:sp>
      <p:pic>
        <p:nvPicPr>
          <p:cNvPr id="18" name="Picture 17" descr="Chart, bar chart, histogram&#10;&#10;Description automatically generated">
            <a:extLst>
              <a:ext uri="{FF2B5EF4-FFF2-40B4-BE49-F238E27FC236}">
                <a16:creationId xmlns:a16="http://schemas.microsoft.com/office/drawing/2014/main" id="{3CEEDE09-F71A-CA50-6F3A-B12385AA50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7847" y="70171"/>
            <a:ext cx="6177640" cy="3294742"/>
          </a:xfrm>
          <a:prstGeom prst="rect">
            <a:avLst/>
          </a:prstGeom>
        </p:spPr>
      </p:pic>
      <p:pic>
        <p:nvPicPr>
          <p:cNvPr id="22" name="Picture 21" descr="Chart, histogram&#10;&#10;Description automatically generated">
            <a:extLst>
              <a:ext uri="{FF2B5EF4-FFF2-40B4-BE49-F238E27FC236}">
                <a16:creationId xmlns:a16="http://schemas.microsoft.com/office/drawing/2014/main" id="{E80E7702-0651-601D-B414-A8090751A7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701" y="3511436"/>
            <a:ext cx="6177639" cy="3294742"/>
          </a:xfrm>
          <a:prstGeom prst="rect">
            <a:avLst/>
          </a:prstGeom>
        </p:spPr>
      </p:pic>
    </p:spTree>
    <p:extLst>
      <p:ext uri="{BB962C8B-B14F-4D97-AF65-F5344CB8AC3E}">
        <p14:creationId xmlns:p14="http://schemas.microsoft.com/office/powerpoint/2010/main" val="336081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617FC-AC89-1527-C7D8-6D82E812ED1E}"/>
              </a:ext>
            </a:extLst>
          </p:cNvPr>
          <p:cNvSpPr>
            <a:spLocks noGrp="1"/>
          </p:cNvSpPr>
          <p:nvPr>
            <p:ph type="title"/>
          </p:nvPr>
        </p:nvSpPr>
        <p:spPr/>
        <p:txBody>
          <a:bodyPr/>
          <a:lstStyle/>
          <a:p>
            <a:r>
              <a:rPr lang="en-US"/>
              <a:t>Part 3</a:t>
            </a:r>
          </a:p>
        </p:txBody>
      </p:sp>
      <p:pic>
        <p:nvPicPr>
          <p:cNvPr id="6" name="Picture 6" descr="Chart, line chart&#10;&#10;Description automatically generated">
            <a:extLst>
              <a:ext uri="{FF2B5EF4-FFF2-40B4-BE49-F238E27FC236}">
                <a16:creationId xmlns:a16="http://schemas.microsoft.com/office/drawing/2014/main" id="{D41BD28F-E21C-2C4F-6633-1F867EDABBCC}"/>
              </a:ext>
            </a:extLst>
          </p:cNvPr>
          <p:cNvPicPr>
            <a:picLocks noGrp="1" noChangeAspect="1"/>
          </p:cNvPicPr>
          <p:nvPr>
            <p:ph idx="1"/>
          </p:nvPr>
        </p:nvPicPr>
        <p:blipFill>
          <a:blip r:embed="rId2"/>
          <a:stretch>
            <a:fillRect/>
          </a:stretch>
        </p:blipFill>
        <p:spPr>
          <a:xfrm>
            <a:off x="4868488" y="1778"/>
            <a:ext cx="7265660" cy="3423204"/>
          </a:xfrm>
        </p:spPr>
      </p:pic>
      <p:pic>
        <p:nvPicPr>
          <p:cNvPr id="7" name="Picture 7">
            <a:extLst>
              <a:ext uri="{FF2B5EF4-FFF2-40B4-BE49-F238E27FC236}">
                <a16:creationId xmlns:a16="http://schemas.microsoft.com/office/drawing/2014/main" id="{CDB0A0BC-B35C-3B4D-2430-C84E48A96949}"/>
              </a:ext>
            </a:extLst>
          </p:cNvPr>
          <p:cNvPicPr>
            <a:picLocks noChangeAspect="1"/>
          </p:cNvPicPr>
          <p:nvPr/>
        </p:nvPicPr>
        <p:blipFill>
          <a:blip r:embed="rId3"/>
          <a:stretch>
            <a:fillRect/>
          </a:stretch>
        </p:blipFill>
        <p:spPr>
          <a:xfrm>
            <a:off x="40342" y="3481903"/>
            <a:ext cx="6530789" cy="3323196"/>
          </a:xfrm>
          <a:prstGeom prst="rect">
            <a:avLst/>
          </a:prstGeom>
        </p:spPr>
      </p:pic>
      <p:sp>
        <p:nvSpPr>
          <p:cNvPr id="3" name="TextBox 2">
            <a:extLst>
              <a:ext uri="{FF2B5EF4-FFF2-40B4-BE49-F238E27FC236}">
                <a16:creationId xmlns:a16="http://schemas.microsoft.com/office/drawing/2014/main" id="{769D0260-76D3-939C-E68B-EEA05BF38862}"/>
              </a:ext>
            </a:extLst>
          </p:cNvPr>
          <p:cNvSpPr txBox="1"/>
          <p:nvPr/>
        </p:nvSpPr>
        <p:spPr>
          <a:xfrm>
            <a:off x="6680729" y="5140853"/>
            <a:ext cx="387614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Bureau of Labor Statistics - Economy at a Glance:</a:t>
            </a:r>
          </a:p>
          <a:p>
            <a:r>
              <a:rPr lang="en-US">
                <a:ea typeface="+mn-lt"/>
                <a:cs typeface="+mn-lt"/>
                <a:hlinkClick r:id="rId4"/>
              </a:rPr>
              <a:t>https://www.bls.gov/eag/home.htm</a:t>
            </a:r>
            <a:endParaRPr lang="en-US"/>
          </a:p>
          <a:p>
            <a:pPr algn="l"/>
            <a:endParaRPr lang="en-US"/>
          </a:p>
        </p:txBody>
      </p:sp>
    </p:spTree>
    <p:extLst>
      <p:ext uri="{BB962C8B-B14F-4D97-AF65-F5344CB8AC3E}">
        <p14:creationId xmlns:p14="http://schemas.microsoft.com/office/powerpoint/2010/main" val="871352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line chart&#10;&#10;Description automatically generated">
            <a:extLst>
              <a:ext uri="{FF2B5EF4-FFF2-40B4-BE49-F238E27FC236}">
                <a16:creationId xmlns:a16="http://schemas.microsoft.com/office/drawing/2014/main" id="{E3FDE69F-B997-9FFC-17A1-60FFA790044C}"/>
              </a:ext>
            </a:extLst>
          </p:cNvPr>
          <p:cNvPicPr>
            <a:picLocks noChangeAspect="1"/>
          </p:cNvPicPr>
          <p:nvPr/>
        </p:nvPicPr>
        <p:blipFill>
          <a:blip r:embed="rId2"/>
          <a:stretch>
            <a:fillRect/>
          </a:stretch>
        </p:blipFill>
        <p:spPr>
          <a:xfrm>
            <a:off x="4903694" y="3513130"/>
            <a:ext cx="7292788" cy="3350386"/>
          </a:xfrm>
          <a:prstGeom prst="rect">
            <a:avLst/>
          </a:prstGeom>
        </p:spPr>
      </p:pic>
      <p:pic>
        <p:nvPicPr>
          <p:cNvPr id="3" name="Picture 5" descr="Chart, histogram&#10;&#10;Description automatically generated">
            <a:extLst>
              <a:ext uri="{FF2B5EF4-FFF2-40B4-BE49-F238E27FC236}">
                <a16:creationId xmlns:a16="http://schemas.microsoft.com/office/drawing/2014/main" id="{F9FC501D-3C39-C029-1234-48F12D594CB5}"/>
              </a:ext>
            </a:extLst>
          </p:cNvPr>
          <p:cNvPicPr>
            <a:picLocks noChangeAspect="1"/>
          </p:cNvPicPr>
          <p:nvPr/>
        </p:nvPicPr>
        <p:blipFill>
          <a:blip r:embed="rId3"/>
          <a:stretch>
            <a:fillRect/>
          </a:stretch>
        </p:blipFill>
        <p:spPr>
          <a:xfrm>
            <a:off x="-4482" y="8067"/>
            <a:ext cx="6586817" cy="3513717"/>
          </a:xfrm>
          <a:prstGeom prst="rect">
            <a:avLst/>
          </a:prstGeom>
        </p:spPr>
      </p:pic>
    </p:spTree>
    <p:extLst>
      <p:ext uri="{BB962C8B-B14F-4D97-AF65-F5344CB8AC3E}">
        <p14:creationId xmlns:p14="http://schemas.microsoft.com/office/powerpoint/2010/main" val="1729080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F9B78048-D381-A925-B553-3640B774C820}"/>
              </a:ext>
            </a:extLst>
          </p:cNvPr>
          <p:cNvPicPr>
            <a:picLocks noChangeAspect="1"/>
          </p:cNvPicPr>
          <p:nvPr/>
        </p:nvPicPr>
        <p:blipFill>
          <a:blip r:embed="rId2"/>
          <a:stretch>
            <a:fillRect/>
          </a:stretch>
        </p:blipFill>
        <p:spPr>
          <a:xfrm>
            <a:off x="4870076" y="3426762"/>
            <a:ext cx="7326405" cy="3377442"/>
          </a:xfrm>
          <a:prstGeom prst="rect">
            <a:avLst/>
          </a:prstGeom>
        </p:spPr>
      </p:pic>
      <p:pic>
        <p:nvPicPr>
          <p:cNvPr id="3" name="Picture 5" descr="A picture containing diagram&#10;&#10;Description automatically generated">
            <a:extLst>
              <a:ext uri="{FF2B5EF4-FFF2-40B4-BE49-F238E27FC236}">
                <a16:creationId xmlns:a16="http://schemas.microsoft.com/office/drawing/2014/main" id="{DECA01F6-ED44-B8F9-43B2-0383BFA6F145}"/>
              </a:ext>
            </a:extLst>
          </p:cNvPr>
          <p:cNvPicPr>
            <a:picLocks noChangeAspect="1"/>
          </p:cNvPicPr>
          <p:nvPr/>
        </p:nvPicPr>
        <p:blipFill>
          <a:blip r:embed="rId3"/>
          <a:stretch>
            <a:fillRect/>
          </a:stretch>
        </p:blipFill>
        <p:spPr>
          <a:xfrm>
            <a:off x="6725" y="51751"/>
            <a:ext cx="7348816" cy="3381527"/>
          </a:xfrm>
          <a:prstGeom prst="rect">
            <a:avLst/>
          </a:prstGeom>
        </p:spPr>
      </p:pic>
    </p:spTree>
    <p:extLst>
      <p:ext uri="{BB962C8B-B14F-4D97-AF65-F5344CB8AC3E}">
        <p14:creationId xmlns:p14="http://schemas.microsoft.com/office/powerpoint/2010/main" val="2888762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EE129-7A4D-21E2-7474-2ADC7953CA35}"/>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AA76D4C7-BB26-588B-1C10-10BF50135035}"/>
              </a:ext>
            </a:extLst>
          </p:cNvPr>
          <p:cNvSpPr>
            <a:spLocks noGrp="1"/>
          </p:cNvSpPr>
          <p:nvPr>
            <p:ph idx="1"/>
          </p:nvPr>
        </p:nvSpPr>
        <p:spPr/>
        <p:txBody>
          <a:bodyPr>
            <a:normAutofit fontScale="77500" lnSpcReduction="20000"/>
          </a:bodyPr>
          <a:lstStyle/>
          <a:p>
            <a:pPr marL="0" indent="0">
              <a:buNone/>
            </a:pPr>
            <a:r>
              <a:rPr lang="en-US"/>
              <a:t>From our three-part analysis we have concluded the following:</a:t>
            </a:r>
            <a:br>
              <a:rPr lang="en-US"/>
            </a:br>
            <a:endParaRPr lang="en-US"/>
          </a:p>
          <a:p>
            <a:pPr>
              <a:buFont typeface="Arial" panose="020B0604020202020204" pitchFamily="34" charset="0"/>
              <a:buChar char="•"/>
            </a:pPr>
            <a:r>
              <a:rPr lang="en-US"/>
              <a:t>Actual and reported inflation have a strong correlation.</a:t>
            </a:r>
          </a:p>
          <a:p>
            <a:pPr>
              <a:buFont typeface="Arial" panose="020B0604020202020204" pitchFamily="34" charset="0"/>
              <a:buChar char="•"/>
            </a:pPr>
            <a:r>
              <a:rPr lang="en-US"/>
              <a:t>Actual and reported inflation have exhibited a similar linear growth trend.</a:t>
            </a:r>
          </a:p>
          <a:p>
            <a:pPr>
              <a:buFont typeface="Arial" panose="020B0604020202020204" pitchFamily="34" charset="0"/>
              <a:buChar char="•"/>
            </a:pPr>
            <a:r>
              <a:rPr lang="en-US"/>
              <a:t>From 2012 to 2022, the price of food increased by approximately 60.</a:t>
            </a:r>
          </a:p>
          <a:p>
            <a:pPr>
              <a:buFont typeface="Arial" panose="020B0604020202020204" pitchFamily="34" charset="0"/>
              <a:buChar char="•"/>
            </a:pPr>
            <a:r>
              <a:rPr lang="en-US"/>
              <a:t>High inflationary times brings high correlations across all sectors.</a:t>
            </a:r>
          </a:p>
          <a:p>
            <a:pPr>
              <a:buFont typeface="Arial" panose="020B0604020202020204" pitchFamily="34" charset="0"/>
              <a:buChar char="•"/>
            </a:pPr>
            <a:r>
              <a:rPr lang="en-US"/>
              <a:t>Energy has a very volatile price movement and can therefore have a bigger influence of overall inflation if included in as part of analysis.</a:t>
            </a:r>
          </a:p>
          <a:p>
            <a:pPr>
              <a:buFont typeface="Arial" panose="020B0604020202020204" pitchFamily="34" charset="0"/>
              <a:buChar char="•"/>
            </a:pPr>
            <a:r>
              <a:rPr lang="en-US"/>
              <a:t>We can conclude that after 2020, the pandemic, we saw a large increase in prices across all sectors and triggering an inflationary trajectory that the economy faces today.</a:t>
            </a:r>
          </a:p>
          <a:p>
            <a:pPr>
              <a:buFont typeface="Arial" panose="020B0604020202020204" pitchFamily="34" charset="0"/>
              <a:buChar char="•"/>
            </a:pPr>
            <a:r>
              <a:rPr lang="en-US"/>
              <a:t>Prior to January of 2020 prices increased by between .1% and .18% on average per month regionally.</a:t>
            </a:r>
          </a:p>
          <a:p>
            <a:pPr>
              <a:buFont typeface="Arial" panose="020B0604020202020204" pitchFamily="34" charset="0"/>
              <a:buChar char="•"/>
            </a:pPr>
            <a:r>
              <a:rPr lang="en-US"/>
              <a:t>In the 2020s prices have increased by between .38% and .46% on average per month.</a:t>
            </a:r>
          </a:p>
        </p:txBody>
      </p:sp>
    </p:spTree>
    <p:extLst>
      <p:ext uri="{BB962C8B-B14F-4D97-AF65-F5344CB8AC3E}">
        <p14:creationId xmlns:p14="http://schemas.microsoft.com/office/powerpoint/2010/main" val="1434558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35344-C850-E6D9-EAA6-86713636B13A}"/>
              </a:ext>
            </a:extLst>
          </p:cNvPr>
          <p:cNvSpPr>
            <a:spLocks noGrp="1"/>
          </p:cNvSpPr>
          <p:nvPr>
            <p:ph type="title"/>
          </p:nvPr>
        </p:nvSpPr>
        <p:spPr/>
        <p:txBody>
          <a:bodyPr/>
          <a:lstStyle/>
          <a:p>
            <a:r>
              <a:rPr lang="en-US"/>
              <a:t>Additional Research Topics</a:t>
            </a:r>
          </a:p>
        </p:txBody>
      </p:sp>
      <p:sp>
        <p:nvSpPr>
          <p:cNvPr id="3" name="Content Placeholder 2">
            <a:extLst>
              <a:ext uri="{FF2B5EF4-FFF2-40B4-BE49-F238E27FC236}">
                <a16:creationId xmlns:a16="http://schemas.microsoft.com/office/drawing/2014/main" id="{69F206A8-5011-BCC2-AD3D-FBCA9AD181FF}"/>
              </a:ext>
            </a:extLst>
          </p:cNvPr>
          <p:cNvSpPr>
            <a:spLocks noGrp="1"/>
          </p:cNvSpPr>
          <p:nvPr>
            <p:ph idx="1"/>
          </p:nvPr>
        </p:nvSpPr>
        <p:spPr/>
        <p:txBody>
          <a:bodyPr/>
          <a:lstStyle/>
          <a:p>
            <a:pPr marL="0" indent="0">
              <a:buNone/>
            </a:pPr>
            <a:r>
              <a:rPr lang="en-US"/>
              <a:t>The impact of inflation can be further researched by investigating:</a:t>
            </a:r>
            <a:br>
              <a:rPr lang="en-US"/>
            </a:br>
            <a:endParaRPr lang="en-US"/>
          </a:p>
          <a:p>
            <a:pPr>
              <a:buFont typeface="Arial" panose="020B0604020202020204" pitchFamily="34" charset="0"/>
              <a:buChar char="•"/>
            </a:pPr>
            <a:r>
              <a:rPr lang="en-US"/>
              <a:t>The price changes of shelter over time</a:t>
            </a:r>
          </a:p>
          <a:p>
            <a:pPr>
              <a:buFont typeface="Arial" panose="020B0604020202020204" pitchFamily="34" charset="0"/>
              <a:buChar char="•"/>
            </a:pPr>
            <a:r>
              <a:rPr lang="en-US"/>
              <a:t>The price changes of medical care over time</a:t>
            </a:r>
          </a:p>
          <a:p>
            <a:pPr>
              <a:buFont typeface="Arial" panose="020B0604020202020204" pitchFamily="34" charset="0"/>
              <a:buChar char="•"/>
            </a:pPr>
            <a:r>
              <a:rPr lang="en-US"/>
              <a:t>The inflation trends, over time, during Democrat or Republican presidencies</a:t>
            </a:r>
          </a:p>
          <a:p>
            <a:pPr>
              <a:buFont typeface="Arial" panose="020B0604020202020204" pitchFamily="34" charset="0"/>
              <a:buChar char="•"/>
            </a:pPr>
            <a:r>
              <a:rPr lang="en-US"/>
              <a:t>The impact of inflation on the financial security of the average person</a:t>
            </a:r>
          </a:p>
        </p:txBody>
      </p:sp>
    </p:spTree>
    <p:extLst>
      <p:ext uri="{BB962C8B-B14F-4D97-AF65-F5344CB8AC3E}">
        <p14:creationId xmlns:p14="http://schemas.microsoft.com/office/powerpoint/2010/main" val="239176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9BECD-2E55-7789-6D07-6C861EA6AD4F}"/>
              </a:ext>
            </a:extLst>
          </p:cNvPr>
          <p:cNvSpPr>
            <a:spLocks noGrp="1"/>
          </p:cNvSpPr>
          <p:nvPr>
            <p:ph type="title"/>
          </p:nvPr>
        </p:nvSpPr>
        <p:spPr/>
        <p:txBody>
          <a:bodyPr/>
          <a:lstStyle/>
          <a:p>
            <a:r>
              <a:rPr lang="en-US"/>
              <a:t>Research Topic</a:t>
            </a:r>
          </a:p>
        </p:txBody>
      </p:sp>
      <p:sp>
        <p:nvSpPr>
          <p:cNvPr id="3" name="Content Placeholder 2">
            <a:extLst>
              <a:ext uri="{FF2B5EF4-FFF2-40B4-BE49-F238E27FC236}">
                <a16:creationId xmlns:a16="http://schemas.microsoft.com/office/drawing/2014/main" id="{E007EE45-CA27-7297-B306-E5B3558B0DFA}"/>
              </a:ext>
            </a:extLst>
          </p:cNvPr>
          <p:cNvSpPr>
            <a:spLocks noGrp="1"/>
          </p:cNvSpPr>
          <p:nvPr>
            <p:ph idx="1"/>
          </p:nvPr>
        </p:nvSpPr>
        <p:spPr>
          <a:xfrm>
            <a:off x="1104022" y="1820786"/>
            <a:ext cx="10286738" cy="1773230"/>
          </a:xfrm>
        </p:spPr>
        <p:txBody>
          <a:bodyPr vert="horz" lIns="91440" tIns="45720" rIns="91440" bIns="45720" rtlCol="0" anchor="t">
            <a:normAutofit/>
          </a:bodyPr>
          <a:lstStyle/>
          <a:p>
            <a:pPr marL="0" indent="0">
              <a:buNone/>
            </a:pPr>
            <a:r>
              <a:rPr lang="en-US" b="0" i="0">
                <a:effectLst/>
                <a:latin typeface="-apple-system"/>
              </a:rPr>
              <a:t>Our project is to uncover the difference between the reported and actual urban inflation. We will be using the CPI data, from the Bureau of Labor Statistics, with and without food and energy costs to answer this question. Additionally, we will also be analyzing the differences in inflation between the various US regions, compared to the national average, over time.</a:t>
            </a:r>
          </a:p>
          <a:p>
            <a:endParaRPr lang="en-US">
              <a:latin typeface="-apple-system"/>
            </a:endParaRPr>
          </a:p>
        </p:txBody>
      </p:sp>
    </p:spTree>
    <p:extLst>
      <p:ext uri="{BB962C8B-B14F-4D97-AF65-F5344CB8AC3E}">
        <p14:creationId xmlns:p14="http://schemas.microsoft.com/office/powerpoint/2010/main" val="830315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75F93-B09B-DC93-8D87-1E9A73167721}"/>
              </a:ext>
            </a:extLst>
          </p:cNvPr>
          <p:cNvSpPr>
            <a:spLocks noGrp="1"/>
          </p:cNvSpPr>
          <p:nvPr>
            <p:ph type="title"/>
          </p:nvPr>
        </p:nvSpPr>
        <p:spPr>
          <a:xfrm>
            <a:off x="1154956" y="1628155"/>
            <a:ext cx="8825657" cy="1915647"/>
          </a:xfrm>
        </p:spPr>
        <p:txBody>
          <a:bodyPr/>
          <a:lstStyle/>
          <a:p>
            <a:r>
              <a:rPr lang="en-US"/>
              <a:t>Questions?</a:t>
            </a:r>
          </a:p>
        </p:txBody>
      </p:sp>
      <p:sp>
        <p:nvSpPr>
          <p:cNvPr id="3" name="Text Placeholder 2">
            <a:extLst>
              <a:ext uri="{FF2B5EF4-FFF2-40B4-BE49-F238E27FC236}">
                <a16:creationId xmlns:a16="http://schemas.microsoft.com/office/drawing/2014/main" id="{0066E030-4CA9-78C1-173F-57C1566CED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6820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2C626-3843-5041-BF65-C378BD752F1E}"/>
              </a:ext>
            </a:extLst>
          </p:cNvPr>
          <p:cNvSpPr>
            <a:spLocks noGrp="1"/>
          </p:cNvSpPr>
          <p:nvPr>
            <p:ph type="title"/>
          </p:nvPr>
        </p:nvSpPr>
        <p:spPr/>
        <p:txBody>
          <a:bodyPr/>
          <a:lstStyle/>
          <a:p>
            <a:r>
              <a:rPr lang="en-US"/>
              <a:t>Research Questions</a:t>
            </a:r>
          </a:p>
        </p:txBody>
      </p:sp>
      <p:sp>
        <p:nvSpPr>
          <p:cNvPr id="3" name="Content Placeholder 2">
            <a:extLst>
              <a:ext uri="{FF2B5EF4-FFF2-40B4-BE49-F238E27FC236}">
                <a16:creationId xmlns:a16="http://schemas.microsoft.com/office/drawing/2014/main" id="{DEBC6D7C-63B9-36C6-30BC-81B022C89A7E}"/>
              </a:ext>
            </a:extLst>
          </p:cNvPr>
          <p:cNvSpPr>
            <a:spLocks noGrp="1"/>
          </p:cNvSpPr>
          <p:nvPr>
            <p:ph idx="1"/>
          </p:nvPr>
        </p:nvSpPr>
        <p:spPr>
          <a:xfrm>
            <a:off x="1104293" y="1535333"/>
            <a:ext cx="8946541" cy="5158765"/>
          </a:xfrm>
        </p:spPr>
        <p:txBody>
          <a:bodyPr/>
          <a:lstStyle/>
          <a:p>
            <a:pPr marL="0" indent="0">
              <a:buNone/>
            </a:pPr>
            <a:r>
              <a:rPr lang="en-US"/>
              <a:t>The research question was further divided into three parts: </a:t>
            </a:r>
          </a:p>
          <a:p>
            <a:pPr marL="0" indent="0">
              <a:buNone/>
            </a:pPr>
            <a:br>
              <a:rPr lang="en-US"/>
            </a:br>
            <a:r>
              <a:rPr lang="en-US" b="1"/>
              <a:t>Part 1</a:t>
            </a:r>
          </a:p>
          <a:p>
            <a:pPr>
              <a:buFont typeface="Arial" panose="020B0604020202020204" pitchFamily="34" charset="0"/>
              <a:buChar char="•"/>
            </a:pPr>
            <a:r>
              <a:rPr lang="en-US"/>
              <a:t>The differences between the reported and the actual inflation on a national level.</a:t>
            </a:r>
          </a:p>
          <a:p>
            <a:pPr marL="0" indent="0">
              <a:buNone/>
            </a:pPr>
            <a:r>
              <a:rPr lang="en-US" b="1"/>
              <a:t>Part 2</a:t>
            </a:r>
          </a:p>
          <a:p>
            <a:pPr>
              <a:buFont typeface="Arial" panose="020B0604020202020204" pitchFamily="34" charset="0"/>
              <a:buChar char="•"/>
            </a:pPr>
            <a:r>
              <a:rPr lang="en-US"/>
              <a:t>What is the price movement for Food and Energy?</a:t>
            </a:r>
          </a:p>
          <a:p>
            <a:pPr>
              <a:buFont typeface="Arial" panose="020B0604020202020204" pitchFamily="34" charset="0"/>
              <a:buChar char="•"/>
            </a:pPr>
            <a:r>
              <a:rPr lang="en-US"/>
              <a:t>What is the correlation in price movements of Food, Energy, and All Sectors (Including and Excluding Food and Energy)?</a:t>
            </a:r>
          </a:p>
          <a:p>
            <a:pPr marL="0" indent="0">
              <a:buNone/>
            </a:pPr>
            <a:r>
              <a:rPr lang="en-US" b="1"/>
              <a:t>Part 3</a:t>
            </a:r>
          </a:p>
          <a:p>
            <a:pPr>
              <a:buFont typeface="Arial" panose="020B0604020202020204" pitchFamily="34" charset="0"/>
              <a:buChar char="•"/>
            </a:pPr>
            <a:r>
              <a:rPr lang="en-US"/>
              <a:t>What are the differences in inflation between the Midwest, Northeast, South and West region of the United States?</a:t>
            </a:r>
          </a:p>
        </p:txBody>
      </p:sp>
    </p:spTree>
    <p:extLst>
      <p:ext uri="{BB962C8B-B14F-4D97-AF65-F5344CB8AC3E}">
        <p14:creationId xmlns:p14="http://schemas.microsoft.com/office/powerpoint/2010/main" val="3927355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737AF-D9E3-4B62-D5C4-8F2F6BA8A78C}"/>
              </a:ext>
            </a:extLst>
          </p:cNvPr>
          <p:cNvSpPr>
            <a:spLocks noGrp="1"/>
          </p:cNvSpPr>
          <p:nvPr>
            <p:ph type="title"/>
          </p:nvPr>
        </p:nvSpPr>
        <p:spPr/>
        <p:txBody>
          <a:bodyPr/>
          <a:lstStyle/>
          <a:p>
            <a:r>
              <a:rPr lang="en-US"/>
              <a:t>Data</a:t>
            </a:r>
          </a:p>
        </p:txBody>
      </p:sp>
      <p:sp>
        <p:nvSpPr>
          <p:cNvPr id="3" name="Content Placeholder 2">
            <a:extLst>
              <a:ext uri="{FF2B5EF4-FFF2-40B4-BE49-F238E27FC236}">
                <a16:creationId xmlns:a16="http://schemas.microsoft.com/office/drawing/2014/main" id="{05737F09-57A0-7A9A-1F4A-6BB9DA58CA22}"/>
              </a:ext>
            </a:extLst>
          </p:cNvPr>
          <p:cNvSpPr>
            <a:spLocks noGrp="1"/>
          </p:cNvSpPr>
          <p:nvPr>
            <p:ph idx="1"/>
          </p:nvPr>
        </p:nvSpPr>
        <p:spPr>
          <a:xfrm>
            <a:off x="1103312" y="1417004"/>
            <a:ext cx="8946541" cy="3125654"/>
          </a:xfrm>
        </p:spPr>
        <p:txBody>
          <a:bodyPr vert="horz" lIns="91440" tIns="45720" rIns="91440" bIns="45720" rtlCol="0" anchor="t">
            <a:normAutofit/>
          </a:bodyPr>
          <a:lstStyle/>
          <a:p>
            <a:pPr>
              <a:buFont typeface="Wingdings 3" panose="020B0604020202020204" pitchFamily="34" charset="0"/>
              <a:buChar char=""/>
            </a:pPr>
            <a:r>
              <a:rPr lang="en-US">
                <a:ea typeface="+mj-lt"/>
                <a:cs typeface="+mj-lt"/>
              </a:rPr>
              <a:t>The data was sourced from the US Bureau of Labor Statistics. </a:t>
            </a:r>
          </a:p>
          <a:p>
            <a:pPr>
              <a:buClr>
                <a:srgbClr val="BCBCB2"/>
              </a:buClr>
              <a:buFont typeface="Wingdings 3" panose="020B0604020202020204" pitchFamily="34" charset="0"/>
              <a:buChar char=""/>
            </a:pPr>
            <a:r>
              <a:rPr lang="en-US">
                <a:ea typeface="+mj-lt"/>
                <a:cs typeface="+mj-lt"/>
              </a:rPr>
              <a:t>The data consists of CSVs of normalized consumer prices from the Midwest, Northeast, South and West regions of the United States. </a:t>
            </a:r>
          </a:p>
          <a:p>
            <a:pPr>
              <a:buClr>
                <a:srgbClr val="BCBCB2"/>
              </a:buClr>
              <a:buFont typeface="Wingdings 3" panose="020B0604020202020204" pitchFamily="34" charset="0"/>
              <a:buChar char=""/>
            </a:pPr>
            <a:r>
              <a:rPr lang="en-US">
                <a:ea typeface="+mj-lt"/>
                <a:cs typeface="+mj-lt"/>
              </a:rPr>
              <a:t>The data also consists of CSVs of United States National, Food, Energy and National minus Food and Energy normalized consumer prices. </a:t>
            </a:r>
          </a:p>
          <a:p>
            <a:pPr>
              <a:buClr>
                <a:srgbClr val="BCBCB2"/>
              </a:buClr>
              <a:buFont typeface="Wingdings 3" panose="020B0604020202020204" pitchFamily="34" charset="0"/>
              <a:buChar char=""/>
            </a:pPr>
            <a:r>
              <a:rPr lang="en-US">
                <a:ea typeface="+mj-lt"/>
                <a:cs typeface="+mj-lt"/>
              </a:rPr>
              <a:t>All of the data is from January 2012 to September 2022.</a:t>
            </a:r>
            <a:endParaRPr lang="en-US"/>
          </a:p>
          <a:p>
            <a:pPr>
              <a:buClr>
                <a:srgbClr val="BCBCB2"/>
              </a:buClr>
              <a:buFont typeface="Wingdings 3" panose="020B0604020202020204" pitchFamily="34" charset="0"/>
              <a:buChar char=""/>
            </a:pPr>
            <a:r>
              <a:rPr lang="en-US">
                <a:ea typeface="+mj-lt"/>
                <a:cs typeface="+mj-lt"/>
                <a:hlinkClick r:id="rId2"/>
              </a:rPr>
              <a:t>BLS Data</a:t>
            </a:r>
            <a:endParaRPr lang="en-US"/>
          </a:p>
        </p:txBody>
      </p:sp>
    </p:spTree>
    <p:extLst>
      <p:ext uri="{BB962C8B-B14F-4D97-AF65-F5344CB8AC3E}">
        <p14:creationId xmlns:p14="http://schemas.microsoft.com/office/powerpoint/2010/main" val="2007993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CB237-351B-CA3B-3E95-9AD8EF02E928}"/>
              </a:ext>
            </a:extLst>
          </p:cNvPr>
          <p:cNvSpPr>
            <a:spLocks noGrp="1"/>
          </p:cNvSpPr>
          <p:nvPr>
            <p:ph type="title"/>
          </p:nvPr>
        </p:nvSpPr>
        <p:spPr/>
        <p:txBody>
          <a:bodyPr/>
          <a:lstStyle/>
          <a:p>
            <a:r>
              <a:rPr lang="en-US"/>
              <a:t>Data Processing:</a:t>
            </a:r>
            <a:br>
              <a:rPr lang="en-US"/>
            </a:br>
            <a:r>
              <a:rPr lang="en-US" sz="3200" err="1"/>
              <a:t>DF_Processor</a:t>
            </a:r>
            <a:r>
              <a:rPr lang="en-US" sz="3200"/>
              <a:t> Class</a:t>
            </a:r>
          </a:p>
        </p:txBody>
      </p:sp>
      <p:sp>
        <p:nvSpPr>
          <p:cNvPr id="3" name="Content Placeholder 2">
            <a:extLst>
              <a:ext uri="{FF2B5EF4-FFF2-40B4-BE49-F238E27FC236}">
                <a16:creationId xmlns:a16="http://schemas.microsoft.com/office/drawing/2014/main" id="{64B48A15-73DE-475C-D35F-80D4D570F452}"/>
              </a:ext>
            </a:extLst>
          </p:cNvPr>
          <p:cNvSpPr>
            <a:spLocks noGrp="1"/>
          </p:cNvSpPr>
          <p:nvPr>
            <p:ph idx="1"/>
          </p:nvPr>
        </p:nvSpPr>
        <p:spPr>
          <a:xfrm>
            <a:off x="1103312" y="1340257"/>
            <a:ext cx="8946541" cy="4908142"/>
          </a:xfrm>
        </p:spPr>
        <p:txBody>
          <a:bodyPr vert="horz" lIns="91440" tIns="45720" rIns="91440" bIns="45720" rtlCol="0" anchor="t">
            <a:normAutofit/>
          </a:bodyPr>
          <a:lstStyle/>
          <a:p>
            <a:pPr marL="0" indent="0">
              <a:buClr>
                <a:srgbClr val="505046">
                  <a:lumMod val="40000"/>
                  <a:lumOff val="60000"/>
                </a:srgbClr>
              </a:buClr>
              <a:buNone/>
            </a:pPr>
            <a:endParaRPr lang="en-US">
              <a:ea typeface="+mj-lt"/>
              <a:cs typeface="+mj-lt"/>
            </a:endParaRPr>
          </a:p>
          <a:p>
            <a:pPr>
              <a:buClr>
                <a:srgbClr val="BCBCB2"/>
              </a:buClr>
            </a:pPr>
            <a:r>
              <a:rPr lang="en-US">
                <a:ea typeface="+mj-lt"/>
                <a:cs typeface="+mj-lt"/>
              </a:rPr>
              <a:t>This class reads, processes and returns both regional and non-regional CSVs as </a:t>
            </a:r>
            <a:r>
              <a:rPr lang="en-US" err="1">
                <a:ea typeface="+mj-lt"/>
                <a:cs typeface="+mj-lt"/>
              </a:rPr>
              <a:t>DataFrames</a:t>
            </a:r>
            <a:r>
              <a:rPr lang="en-US">
                <a:ea typeface="+mj-lt"/>
                <a:cs typeface="+mj-lt"/>
              </a:rPr>
              <a:t> from the Data directory. </a:t>
            </a:r>
            <a:endParaRPr lang="en-US"/>
          </a:p>
          <a:p>
            <a:pPr>
              <a:buClr>
                <a:srgbClr val="BCBCB2"/>
              </a:buClr>
            </a:pPr>
            <a:r>
              <a:rPr lang="en-US">
                <a:ea typeface="+mj-lt"/>
                <a:cs typeface="+mj-lt"/>
              </a:rPr>
              <a:t>The __</a:t>
            </a:r>
            <a:r>
              <a:rPr lang="en-US" err="1">
                <a:ea typeface="+mj-lt"/>
                <a:cs typeface="+mj-lt"/>
              </a:rPr>
              <a:t>init</a:t>
            </a:r>
            <a:r>
              <a:rPr lang="en-US">
                <a:ea typeface="+mj-lt"/>
                <a:cs typeface="+mj-lt"/>
              </a:rPr>
              <a:t>__ (constructor) method sets both the regional and non-regional CSV titles as class variables. </a:t>
            </a:r>
          </a:p>
          <a:p>
            <a:pPr>
              <a:buClr>
                <a:srgbClr val="BCBCB2"/>
              </a:buClr>
            </a:pPr>
            <a:r>
              <a:rPr lang="en-US">
                <a:ea typeface="+mj-lt"/>
                <a:cs typeface="+mj-lt"/>
              </a:rPr>
              <a:t>The </a:t>
            </a:r>
            <a:r>
              <a:rPr lang="en-US" err="1">
                <a:ea typeface="+mj-lt"/>
                <a:cs typeface="+mj-lt"/>
              </a:rPr>
              <a:t>get_dfs</a:t>
            </a:r>
            <a:r>
              <a:rPr lang="en-US">
                <a:ea typeface="+mj-lt"/>
                <a:cs typeface="+mj-lt"/>
              </a:rPr>
              <a:t> method takes in the </a:t>
            </a:r>
            <a:r>
              <a:rPr lang="en-US" err="1">
                <a:ea typeface="+mj-lt"/>
                <a:cs typeface="+mj-lt"/>
              </a:rPr>
              <a:t>is_regional</a:t>
            </a:r>
            <a:r>
              <a:rPr lang="en-US">
                <a:ea typeface="+mj-lt"/>
                <a:cs typeface="+mj-lt"/>
              </a:rPr>
              <a:t> </a:t>
            </a:r>
            <a:r>
              <a:rPr lang="en-US" err="1">
                <a:ea typeface="+mj-lt"/>
                <a:cs typeface="+mj-lt"/>
              </a:rPr>
              <a:t>boolean</a:t>
            </a:r>
            <a:r>
              <a:rPr lang="en-US">
                <a:ea typeface="+mj-lt"/>
                <a:cs typeface="+mj-lt"/>
              </a:rPr>
              <a:t> flag and outputs a list of all of the requested </a:t>
            </a:r>
            <a:r>
              <a:rPr lang="en-US" err="1">
                <a:ea typeface="+mj-lt"/>
                <a:cs typeface="+mj-lt"/>
              </a:rPr>
              <a:t>DataFrames</a:t>
            </a:r>
            <a:r>
              <a:rPr lang="en-US">
                <a:ea typeface="+mj-lt"/>
                <a:cs typeface="+mj-lt"/>
              </a:rPr>
              <a:t>. </a:t>
            </a:r>
          </a:p>
          <a:p>
            <a:pPr>
              <a:buClr>
                <a:srgbClr val="BCBCB2"/>
              </a:buClr>
            </a:pPr>
            <a:r>
              <a:rPr lang="en-US">
                <a:ea typeface="+mj-lt"/>
                <a:cs typeface="+mj-lt"/>
              </a:rPr>
              <a:t>The </a:t>
            </a:r>
            <a:r>
              <a:rPr lang="en-US" err="1">
                <a:ea typeface="+mj-lt"/>
                <a:cs typeface="+mj-lt"/>
              </a:rPr>
              <a:t>process_dfs</a:t>
            </a:r>
            <a:r>
              <a:rPr lang="en-US">
                <a:ea typeface="+mj-lt"/>
                <a:cs typeface="+mj-lt"/>
              </a:rPr>
              <a:t> method takes care of all the necessary </a:t>
            </a:r>
            <a:r>
              <a:rPr lang="en-US" err="1">
                <a:ea typeface="+mj-lt"/>
                <a:cs typeface="+mj-lt"/>
              </a:rPr>
              <a:t>DataFrame</a:t>
            </a:r>
            <a:r>
              <a:rPr lang="en-US">
                <a:ea typeface="+mj-lt"/>
                <a:cs typeface="+mj-lt"/>
              </a:rPr>
              <a:t> processing we need to get our data in the right form. </a:t>
            </a:r>
          </a:p>
          <a:p>
            <a:pPr>
              <a:buClr>
                <a:srgbClr val="BCBCB2"/>
              </a:buClr>
            </a:pPr>
            <a:r>
              <a:rPr lang="en-US">
                <a:ea typeface="+mj-lt"/>
                <a:cs typeface="+mj-lt"/>
              </a:rPr>
              <a:t>The </a:t>
            </a:r>
            <a:r>
              <a:rPr lang="en-US" err="1">
                <a:ea typeface="+mj-lt"/>
                <a:cs typeface="+mj-lt"/>
              </a:rPr>
              <a:t>get_regional_data</a:t>
            </a:r>
            <a:r>
              <a:rPr lang="en-US">
                <a:ea typeface="+mj-lt"/>
                <a:cs typeface="+mj-lt"/>
              </a:rPr>
              <a:t> method returns a list of the regional </a:t>
            </a:r>
            <a:r>
              <a:rPr lang="en-US" err="1">
                <a:ea typeface="+mj-lt"/>
                <a:cs typeface="+mj-lt"/>
              </a:rPr>
              <a:t>DataFrames</a:t>
            </a:r>
            <a:r>
              <a:rPr lang="en-US">
                <a:ea typeface="+mj-lt"/>
                <a:cs typeface="+mj-lt"/>
              </a:rPr>
              <a:t>. </a:t>
            </a:r>
          </a:p>
          <a:p>
            <a:pPr>
              <a:buClr>
                <a:srgbClr val="BCBCB2"/>
              </a:buClr>
            </a:pPr>
            <a:r>
              <a:rPr lang="en-US">
                <a:ea typeface="+mj-lt"/>
                <a:cs typeface="+mj-lt"/>
              </a:rPr>
              <a:t>And the </a:t>
            </a:r>
            <a:r>
              <a:rPr lang="en-US" err="1">
                <a:ea typeface="+mj-lt"/>
                <a:cs typeface="+mj-lt"/>
              </a:rPr>
              <a:t>get_non_regional_data</a:t>
            </a:r>
            <a:r>
              <a:rPr lang="en-US">
                <a:ea typeface="+mj-lt"/>
                <a:cs typeface="+mj-lt"/>
              </a:rPr>
              <a:t> returns a list of the non-regional </a:t>
            </a:r>
            <a:r>
              <a:rPr lang="en-US" err="1">
                <a:ea typeface="+mj-lt"/>
                <a:cs typeface="+mj-lt"/>
              </a:rPr>
              <a:t>DataFrames</a:t>
            </a:r>
            <a:r>
              <a:rPr lang="en-US">
                <a:ea typeface="+mj-lt"/>
                <a:cs typeface="+mj-lt"/>
              </a:rPr>
              <a:t>.</a:t>
            </a:r>
            <a:endParaRPr lang="en-US"/>
          </a:p>
        </p:txBody>
      </p:sp>
    </p:spTree>
    <p:extLst>
      <p:ext uri="{BB962C8B-B14F-4D97-AF65-F5344CB8AC3E}">
        <p14:creationId xmlns:p14="http://schemas.microsoft.com/office/powerpoint/2010/main" val="1732413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16EE1-32DA-B00E-B521-A7405AB16AD4}"/>
              </a:ext>
            </a:extLst>
          </p:cNvPr>
          <p:cNvSpPr>
            <a:spLocks noGrp="1"/>
          </p:cNvSpPr>
          <p:nvPr>
            <p:ph type="title"/>
          </p:nvPr>
        </p:nvSpPr>
        <p:spPr/>
        <p:txBody>
          <a:bodyPr/>
          <a:lstStyle/>
          <a:p>
            <a:r>
              <a:rPr lang="en-US"/>
              <a:t>Data Processing:</a:t>
            </a:r>
            <a:br>
              <a:rPr lang="en-US"/>
            </a:br>
            <a:r>
              <a:rPr lang="en-US" sz="3200"/>
              <a:t>Report</a:t>
            </a:r>
          </a:p>
        </p:txBody>
      </p:sp>
      <p:pic>
        <p:nvPicPr>
          <p:cNvPr id="5" name="Picture 5">
            <a:extLst>
              <a:ext uri="{FF2B5EF4-FFF2-40B4-BE49-F238E27FC236}">
                <a16:creationId xmlns:a16="http://schemas.microsoft.com/office/drawing/2014/main" id="{FC03CA62-707F-7C76-B0CF-D23029880D2B}"/>
              </a:ext>
            </a:extLst>
          </p:cNvPr>
          <p:cNvPicPr>
            <a:picLocks noChangeAspect="1"/>
          </p:cNvPicPr>
          <p:nvPr/>
        </p:nvPicPr>
        <p:blipFill>
          <a:blip r:embed="rId2"/>
          <a:stretch>
            <a:fillRect/>
          </a:stretch>
        </p:blipFill>
        <p:spPr>
          <a:xfrm>
            <a:off x="470357" y="1698941"/>
            <a:ext cx="3910869" cy="2166361"/>
          </a:xfrm>
          <a:prstGeom prst="rect">
            <a:avLst/>
          </a:prstGeom>
        </p:spPr>
      </p:pic>
      <p:pic>
        <p:nvPicPr>
          <p:cNvPr id="6" name="Picture 6" descr="Table&#10;&#10;Description automatically generated">
            <a:extLst>
              <a:ext uri="{FF2B5EF4-FFF2-40B4-BE49-F238E27FC236}">
                <a16:creationId xmlns:a16="http://schemas.microsoft.com/office/drawing/2014/main" id="{44CCDFCB-616E-9559-C738-A7D8A1B652C0}"/>
              </a:ext>
            </a:extLst>
          </p:cNvPr>
          <p:cNvPicPr>
            <a:picLocks noChangeAspect="1"/>
          </p:cNvPicPr>
          <p:nvPr/>
        </p:nvPicPr>
        <p:blipFill>
          <a:blip r:embed="rId3"/>
          <a:stretch>
            <a:fillRect/>
          </a:stretch>
        </p:blipFill>
        <p:spPr>
          <a:xfrm>
            <a:off x="4505120" y="1611426"/>
            <a:ext cx="4453587" cy="2253679"/>
          </a:xfrm>
          <a:prstGeom prst="rect">
            <a:avLst/>
          </a:prstGeom>
        </p:spPr>
      </p:pic>
      <p:pic>
        <p:nvPicPr>
          <p:cNvPr id="7" name="Picture 7" descr="Chart, bar chart, square&#10;&#10;Description automatically generated">
            <a:extLst>
              <a:ext uri="{FF2B5EF4-FFF2-40B4-BE49-F238E27FC236}">
                <a16:creationId xmlns:a16="http://schemas.microsoft.com/office/drawing/2014/main" id="{65A5757D-3932-9876-26EF-FB9303DC0EE9}"/>
              </a:ext>
            </a:extLst>
          </p:cNvPr>
          <p:cNvPicPr>
            <a:picLocks noChangeAspect="1"/>
          </p:cNvPicPr>
          <p:nvPr/>
        </p:nvPicPr>
        <p:blipFill>
          <a:blip r:embed="rId4"/>
          <a:stretch>
            <a:fillRect/>
          </a:stretch>
        </p:blipFill>
        <p:spPr>
          <a:xfrm>
            <a:off x="9066155" y="1609009"/>
            <a:ext cx="3039228" cy="2263996"/>
          </a:xfrm>
          <a:prstGeom prst="rect">
            <a:avLst/>
          </a:prstGeom>
        </p:spPr>
      </p:pic>
      <p:pic>
        <p:nvPicPr>
          <p:cNvPr id="8" name="Picture 8" descr="Table&#10;&#10;Description automatically generated">
            <a:extLst>
              <a:ext uri="{FF2B5EF4-FFF2-40B4-BE49-F238E27FC236}">
                <a16:creationId xmlns:a16="http://schemas.microsoft.com/office/drawing/2014/main" id="{219CE9E0-FBBA-8C79-1E91-1A8A3320A333}"/>
              </a:ext>
            </a:extLst>
          </p:cNvPr>
          <p:cNvPicPr>
            <a:picLocks noChangeAspect="1"/>
          </p:cNvPicPr>
          <p:nvPr/>
        </p:nvPicPr>
        <p:blipFill>
          <a:blip r:embed="rId5"/>
          <a:stretch>
            <a:fillRect/>
          </a:stretch>
        </p:blipFill>
        <p:spPr>
          <a:xfrm>
            <a:off x="7141969" y="3975079"/>
            <a:ext cx="4557746" cy="2756216"/>
          </a:xfrm>
          <a:prstGeom prst="rect">
            <a:avLst/>
          </a:prstGeom>
        </p:spPr>
      </p:pic>
      <p:pic>
        <p:nvPicPr>
          <p:cNvPr id="9" name="Picture 9" descr="Graphical user interface&#10;&#10;Description automatically generated">
            <a:extLst>
              <a:ext uri="{FF2B5EF4-FFF2-40B4-BE49-F238E27FC236}">
                <a16:creationId xmlns:a16="http://schemas.microsoft.com/office/drawing/2014/main" id="{313123F7-7091-1FF3-9FB3-D7062CFD8A92}"/>
              </a:ext>
            </a:extLst>
          </p:cNvPr>
          <p:cNvPicPr>
            <a:picLocks noChangeAspect="1"/>
          </p:cNvPicPr>
          <p:nvPr/>
        </p:nvPicPr>
        <p:blipFill>
          <a:blip r:embed="rId6"/>
          <a:stretch>
            <a:fillRect/>
          </a:stretch>
        </p:blipFill>
        <p:spPr>
          <a:xfrm>
            <a:off x="470357" y="3973859"/>
            <a:ext cx="6443559" cy="993448"/>
          </a:xfrm>
          <a:prstGeom prst="rect">
            <a:avLst/>
          </a:prstGeom>
        </p:spPr>
      </p:pic>
      <p:pic>
        <p:nvPicPr>
          <p:cNvPr id="10" name="Picture 10" descr="Graphical user interface, application, Word&#10;&#10;Description automatically generated">
            <a:extLst>
              <a:ext uri="{FF2B5EF4-FFF2-40B4-BE49-F238E27FC236}">
                <a16:creationId xmlns:a16="http://schemas.microsoft.com/office/drawing/2014/main" id="{66F4C507-9457-90A9-3871-FD7AF8413054}"/>
              </a:ext>
            </a:extLst>
          </p:cNvPr>
          <p:cNvPicPr>
            <a:picLocks noChangeAspect="1"/>
          </p:cNvPicPr>
          <p:nvPr/>
        </p:nvPicPr>
        <p:blipFill>
          <a:blip r:embed="rId7"/>
          <a:stretch>
            <a:fillRect/>
          </a:stretch>
        </p:blipFill>
        <p:spPr>
          <a:xfrm>
            <a:off x="1111752" y="5076330"/>
            <a:ext cx="5166250" cy="1644635"/>
          </a:xfrm>
          <a:prstGeom prst="rect">
            <a:avLst/>
          </a:prstGeom>
        </p:spPr>
      </p:pic>
    </p:spTree>
    <p:extLst>
      <p:ext uri="{BB962C8B-B14F-4D97-AF65-F5344CB8AC3E}">
        <p14:creationId xmlns:p14="http://schemas.microsoft.com/office/powerpoint/2010/main" val="2023268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2E85-4F93-CC62-3DDB-6A5F44426166}"/>
              </a:ext>
            </a:extLst>
          </p:cNvPr>
          <p:cNvSpPr>
            <a:spLocks noGrp="1"/>
          </p:cNvSpPr>
          <p:nvPr>
            <p:ph type="title"/>
          </p:nvPr>
        </p:nvSpPr>
        <p:spPr>
          <a:xfrm>
            <a:off x="646111" y="452718"/>
            <a:ext cx="10343942" cy="1400530"/>
          </a:xfrm>
        </p:spPr>
        <p:txBody>
          <a:bodyPr/>
          <a:lstStyle/>
          <a:p>
            <a:r>
              <a:rPr lang="en-US"/>
              <a:t>Part 1: </a:t>
            </a:r>
            <a:br>
              <a:rPr lang="en-US"/>
            </a:br>
            <a:r>
              <a:rPr lang="en-US"/>
              <a:t>Reported vs Actual Inflation(National)</a:t>
            </a:r>
            <a:br>
              <a:rPr lang="en-US"/>
            </a:br>
            <a:endParaRPr lang="en-US"/>
          </a:p>
        </p:txBody>
      </p:sp>
      <p:pic>
        <p:nvPicPr>
          <p:cNvPr id="6" name="Picture 6" descr="Chart, line chart&#10;&#10;Description automatically generated">
            <a:extLst>
              <a:ext uri="{FF2B5EF4-FFF2-40B4-BE49-F238E27FC236}">
                <a16:creationId xmlns:a16="http://schemas.microsoft.com/office/drawing/2014/main" id="{AAA6CE56-DC0C-0FE8-BB43-2494B18DD78F}"/>
              </a:ext>
            </a:extLst>
          </p:cNvPr>
          <p:cNvPicPr>
            <a:picLocks noGrp="1" noChangeAspect="1"/>
          </p:cNvPicPr>
          <p:nvPr>
            <p:ph idx="1"/>
          </p:nvPr>
        </p:nvPicPr>
        <p:blipFill>
          <a:blip r:embed="rId2"/>
          <a:stretch>
            <a:fillRect/>
          </a:stretch>
        </p:blipFill>
        <p:spPr>
          <a:xfrm>
            <a:off x="1103312" y="2086072"/>
            <a:ext cx="8946541" cy="4129173"/>
          </a:xfrm>
        </p:spPr>
      </p:pic>
    </p:spTree>
    <p:extLst>
      <p:ext uri="{BB962C8B-B14F-4D97-AF65-F5344CB8AC3E}">
        <p14:creationId xmlns:p14="http://schemas.microsoft.com/office/powerpoint/2010/main" val="555022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line chart&#10;&#10;Description automatically generated">
            <a:extLst>
              <a:ext uri="{FF2B5EF4-FFF2-40B4-BE49-F238E27FC236}">
                <a16:creationId xmlns:a16="http://schemas.microsoft.com/office/drawing/2014/main" id="{6CDD5EE9-D8FC-4CD3-FB46-417568A46C4F}"/>
              </a:ext>
            </a:extLst>
          </p:cNvPr>
          <p:cNvPicPr>
            <a:picLocks noChangeAspect="1"/>
          </p:cNvPicPr>
          <p:nvPr/>
        </p:nvPicPr>
        <p:blipFill>
          <a:blip r:embed="rId2"/>
          <a:stretch>
            <a:fillRect/>
          </a:stretch>
        </p:blipFill>
        <p:spPr>
          <a:xfrm>
            <a:off x="229148" y="175551"/>
            <a:ext cx="6586092" cy="3042264"/>
          </a:xfrm>
          <a:prstGeom prst="rect">
            <a:avLst/>
          </a:prstGeom>
        </p:spPr>
      </p:pic>
      <p:pic>
        <p:nvPicPr>
          <p:cNvPr id="6" name="Picture 6" descr="Chart, line chart&#10;&#10;Description automatically generated">
            <a:extLst>
              <a:ext uri="{FF2B5EF4-FFF2-40B4-BE49-F238E27FC236}">
                <a16:creationId xmlns:a16="http://schemas.microsoft.com/office/drawing/2014/main" id="{2FB29DD4-6584-EE05-8CE0-1A6D5160C524}"/>
              </a:ext>
            </a:extLst>
          </p:cNvPr>
          <p:cNvPicPr>
            <a:picLocks noChangeAspect="1"/>
          </p:cNvPicPr>
          <p:nvPr/>
        </p:nvPicPr>
        <p:blipFill>
          <a:blip r:embed="rId3"/>
          <a:stretch>
            <a:fillRect/>
          </a:stretch>
        </p:blipFill>
        <p:spPr>
          <a:xfrm>
            <a:off x="4362588" y="3371566"/>
            <a:ext cx="7161703" cy="3305401"/>
          </a:xfrm>
          <a:prstGeom prst="rect">
            <a:avLst/>
          </a:prstGeom>
        </p:spPr>
      </p:pic>
    </p:spTree>
    <p:extLst>
      <p:ext uri="{BB962C8B-B14F-4D97-AF65-F5344CB8AC3E}">
        <p14:creationId xmlns:p14="http://schemas.microsoft.com/office/powerpoint/2010/main" val="519897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 histogram&#10;&#10;Description automatically generated">
            <a:extLst>
              <a:ext uri="{FF2B5EF4-FFF2-40B4-BE49-F238E27FC236}">
                <a16:creationId xmlns:a16="http://schemas.microsoft.com/office/drawing/2014/main" id="{A4A37AD6-29DC-DB2D-37DB-EC8C70641064}"/>
              </a:ext>
            </a:extLst>
          </p:cNvPr>
          <p:cNvPicPr>
            <a:picLocks noChangeAspect="1"/>
          </p:cNvPicPr>
          <p:nvPr/>
        </p:nvPicPr>
        <p:blipFill>
          <a:blip r:embed="rId2"/>
          <a:stretch>
            <a:fillRect/>
          </a:stretch>
        </p:blipFill>
        <p:spPr>
          <a:xfrm>
            <a:off x="519809" y="1200612"/>
            <a:ext cx="11229244" cy="5196772"/>
          </a:xfrm>
          <a:prstGeom prst="rect">
            <a:avLst/>
          </a:prstGeom>
        </p:spPr>
      </p:pic>
    </p:spTree>
    <p:extLst>
      <p:ext uri="{BB962C8B-B14F-4D97-AF65-F5344CB8AC3E}">
        <p14:creationId xmlns:p14="http://schemas.microsoft.com/office/powerpoint/2010/main" val="40464064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Ion</vt:lpstr>
      <vt:lpstr>The Real Impact of Inflation</vt:lpstr>
      <vt:lpstr>Research Topic</vt:lpstr>
      <vt:lpstr>Research Questions</vt:lpstr>
      <vt:lpstr>Data</vt:lpstr>
      <vt:lpstr>Data Processing: DF_Processor Class</vt:lpstr>
      <vt:lpstr>Data Processing: Report</vt:lpstr>
      <vt:lpstr>Part 1:  Reported vs Actual Inflation(National) </vt:lpstr>
      <vt:lpstr>PowerPoint Presentation</vt:lpstr>
      <vt:lpstr>PowerPoint Presentation</vt:lpstr>
      <vt:lpstr>Explanation</vt:lpstr>
      <vt:lpstr>Part 2 – CPI vs. Food &amp; Energy</vt:lpstr>
      <vt:lpstr>Part 2 – CPI vs. Food &amp; Energy</vt:lpstr>
      <vt:lpstr>Part 2 – CPI vs. Food &amp; Energy</vt:lpstr>
      <vt:lpstr>Correlation Analysis  2012 – 2019  vs  2020 - 2022</vt:lpstr>
      <vt:lpstr>Part 3</vt:lpstr>
      <vt:lpstr>PowerPoint Presentation</vt:lpstr>
      <vt:lpstr>PowerPoint Presentation</vt:lpstr>
      <vt:lpstr>Conclusion</vt:lpstr>
      <vt:lpstr>Additional Research Topics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Sami Naeem</dc:creator>
  <cp:revision>5</cp:revision>
  <dcterms:created xsi:type="dcterms:W3CDTF">2022-11-08T00:48:08Z</dcterms:created>
  <dcterms:modified xsi:type="dcterms:W3CDTF">2022-11-09T01:46:37Z</dcterms:modified>
</cp:coreProperties>
</file>